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</p:sldIdLst>
  <p:sldSz cx="18288000" cy="10287000"/>
  <p:notesSz cx="6858000" cy="9144000"/>
  <p:embeddedFontLst>
    <p:embeddedFont>
      <p:font typeface="Raleway" charset="1" panose="020B0503030101060003"/>
      <p:regular r:id="rId6"/>
    </p:embeddedFont>
    <p:embeddedFont>
      <p:font typeface="Raleway Bold" charset="1" panose="020B0803030101060003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Roboto" charset="1" panose="02000000000000000000"/>
      <p:regular r:id="rId12"/>
    </p:embeddedFont>
    <p:embeddedFont>
      <p:font typeface="Roboto Bold" charset="1" panose="02000000000000000000"/>
      <p:regular r:id="rId13"/>
    </p:embeddedFont>
    <p:embeddedFont>
      <p:font typeface="Roboto Italics" charset="1" panose="02000000000000000000"/>
      <p:regular r:id="rId14"/>
    </p:embeddedFont>
    <p:embeddedFont>
      <p:font typeface="Roboto Bold Italics" charset="1" panose="02000000000000000000"/>
      <p:regular r:id="rId15"/>
    </p:embeddedFont>
    <p:embeddedFont>
      <p:font typeface="Muli Bold" charset="1" panose="00000800000000000000"/>
      <p:regular r:id="rId16"/>
    </p:embeddedFont>
    <p:embeddedFont>
      <p:font typeface="Muli Bold Bold" charset="1" panose="00000900000000000000"/>
      <p:regular r:id="rId17"/>
    </p:embeddedFont>
    <p:embeddedFont>
      <p:font typeface="Muli Bold Italics" charset="1" panose="00000800000000000000"/>
      <p:regular r:id="rId18"/>
    </p:embeddedFont>
    <p:embeddedFont>
      <p:font typeface="Muli Bold Bold Italics" charset="1" panose="000009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5206" y="827099"/>
            <a:ext cx="10749819" cy="2100252"/>
            <a:chOff x="0" y="0"/>
            <a:chExt cx="2831228" cy="5531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1228" cy="553153"/>
            </a:xfrm>
            <a:custGeom>
              <a:avLst/>
              <a:gdLst/>
              <a:ahLst/>
              <a:cxnLst/>
              <a:rect r="r" b="b" t="t" l="l"/>
              <a:pathLst>
                <a:path h="553153" w="2831228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814873"/>
            <a:ext cx="7509392" cy="5963051"/>
            <a:chOff x="0" y="0"/>
            <a:chExt cx="10012522" cy="795073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4634" t="0" r="14634" b="0"/>
            <a:stretch>
              <a:fillRect/>
            </a:stretch>
          </p:blipFill>
          <p:spPr>
            <a:xfrm flipH="false" flipV="false">
              <a:off x="0" y="0"/>
              <a:ext cx="10012522" cy="7950734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15477528" y="778025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990462" y="1383978"/>
            <a:ext cx="8658885" cy="68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42"/>
              </a:lnSpc>
            </a:pPr>
            <a:r>
              <a:rPr lang="en-US" sz="9027">
                <a:solidFill>
                  <a:srgbClr val="272B64"/>
                </a:solidFill>
                <a:latin typeface="Raleway Bold"/>
              </a:rPr>
              <a:t>FORENSIC ANALYSIS OF FITNESS APPLICATIONS ON ANDROID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884390" y="8819926"/>
            <a:ext cx="10749819" cy="2100252"/>
            <a:chOff x="0" y="0"/>
            <a:chExt cx="2831228" cy="5531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31228" cy="553153"/>
            </a:xfrm>
            <a:custGeom>
              <a:avLst/>
              <a:gdLst/>
              <a:ahLst/>
              <a:cxnLst/>
              <a:rect r="r" b="b" t="t" l="l"/>
              <a:pathLst>
                <a:path h="553153" w="2831228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40327" y="8708700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22019" y="479100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57650" y="2077878"/>
            <a:ext cx="14668620" cy="6917505"/>
          </a:xfrm>
          <a:custGeom>
            <a:avLst/>
            <a:gdLst/>
            <a:ahLst/>
            <a:cxnLst/>
            <a:rect r="r" b="b" t="t" l="l"/>
            <a:pathLst>
              <a:path h="6917505" w="14668620">
                <a:moveTo>
                  <a:pt x="0" y="0"/>
                </a:moveTo>
                <a:lnTo>
                  <a:pt x="14668621" y="0"/>
                </a:lnTo>
                <a:lnTo>
                  <a:pt x="14668621" y="6917505"/>
                </a:lnTo>
                <a:lnTo>
                  <a:pt x="0" y="69175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2338" y="243807"/>
            <a:ext cx="8466855" cy="103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64"/>
              </a:lnSpc>
              <a:spcBef>
                <a:spcPct val="0"/>
              </a:spcBef>
            </a:pPr>
            <a:r>
              <a:rPr lang="en-US" sz="6046">
                <a:solidFill>
                  <a:srgbClr val="272B64"/>
                </a:solidFill>
                <a:latin typeface="Raleway Bold"/>
              </a:rPr>
              <a:t>KẾT QUẢ PHÂN TÍCH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2338" y="1235717"/>
            <a:ext cx="133316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272B64"/>
                </a:solidFill>
                <a:latin typeface="Raleway"/>
              </a:rPr>
              <a:t>Account của app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75557" y="274647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4" y="0"/>
                </a:lnTo>
                <a:lnTo>
                  <a:pt x="2008504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76114" y="1280862"/>
            <a:ext cx="11935772" cy="8913154"/>
          </a:xfrm>
          <a:custGeom>
            <a:avLst/>
            <a:gdLst/>
            <a:ahLst/>
            <a:cxnLst/>
            <a:rect r="r" b="b" t="t" l="l"/>
            <a:pathLst>
              <a:path h="8913154" w="11935772">
                <a:moveTo>
                  <a:pt x="0" y="0"/>
                </a:moveTo>
                <a:lnTo>
                  <a:pt x="11935772" y="0"/>
                </a:lnTo>
                <a:lnTo>
                  <a:pt x="11935772" y="8913153"/>
                </a:lnTo>
                <a:lnTo>
                  <a:pt x="0" y="8913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4727" y="243807"/>
            <a:ext cx="8466855" cy="103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64"/>
              </a:lnSpc>
              <a:spcBef>
                <a:spcPct val="0"/>
              </a:spcBef>
            </a:pPr>
            <a:r>
              <a:rPr lang="en-US" sz="6046">
                <a:solidFill>
                  <a:srgbClr val="272B64"/>
                </a:solidFill>
                <a:latin typeface="Raleway Bold"/>
              </a:rPr>
              <a:t>KẾT QUẢ PHÂN TÍCH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09075" y="1290946"/>
            <a:ext cx="10034283" cy="6132618"/>
          </a:xfrm>
          <a:custGeom>
            <a:avLst/>
            <a:gdLst/>
            <a:ahLst/>
            <a:cxnLst/>
            <a:rect r="r" b="b" t="t" l="l"/>
            <a:pathLst>
              <a:path h="6132618" w="10034283">
                <a:moveTo>
                  <a:pt x="0" y="0"/>
                </a:moveTo>
                <a:lnTo>
                  <a:pt x="10034283" y="0"/>
                </a:lnTo>
                <a:lnTo>
                  <a:pt x="10034283" y="6132618"/>
                </a:lnTo>
                <a:lnTo>
                  <a:pt x="0" y="6132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69125" y="7812039"/>
            <a:ext cx="9714183" cy="2142324"/>
          </a:xfrm>
          <a:custGeom>
            <a:avLst/>
            <a:gdLst/>
            <a:ahLst/>
            <a:cxnLst/>
            <a:rect r="r" b="b" t="t" l="l"/>
            <a:pathLst>
              <a:path h="2142324" w="9714183">
                <a:moveTo>
                  <a:pt x="0" y="0"/>
                </a:moveTo>
                <a:lnTo>
                  <a:pt x="9714183" y="0"/>
                </a:lnTo>
                <a:lnTo>
                  <a:pt x="9714183" y="2142325"/>
                </a:lnTo>
                <a:lnTo>
                  <a:pt x="0" y="21423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074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3776" y="253891"/>
            <a:ext cx="8466855" cy="103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64"/>
              </a:lnSpc>
              <a:spcBef>
                <a:spcPct val="0"/>
              </a:spcBef>
            </a:pPr>
            <a:r>
              <a:rPr lang="en-US" sz="6046">
                <a:solidFill>
                  <a:srgbClr val="272B64"/>
                </a:solidFill>
                <a:latin typeface="Raleway Bold"/>
              </a:rPr>
              <a:t>KẾT QUẢ PHÂN TÍCH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54349" y="274647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4" y="0"/>
                </a:lnTo>
                <a:lnTo>
                  <a:pt x="2008504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4723" y="2254786"/>
            <a:ext cx="17678553" cy="667835"/>
          </a:xfrm>
          <a:custGeom>
            <a:avLst/>
            <a:gdLst/>
            <a:ahLst/>
            <a:cxnLst/>
            <a:rect r="r" b="b" t="t" l="l"/>
            <a:pathLst>
              <a:path h="667835" w="17678553">
                <a:moveTo>
                  <a:pt x="0" y="0"/>
                </a:moveTo>
                <a:lnTo>
                  <a:pt x="17678554" y="0"/>
                </a:lnTo>
                <a:lnTo>
                  <a:pt x="17678554" y="667835"/>
                </a:lnTo>
                <a:lnTo>
                  <a:pt x="0" y="6678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2338" y="3351246"/>
            <a:ext cx="17490277" cy="739685"/>
          </a:xfrm>
          <a:custGeom>
            <a:avLst/>
            <a:gdLst/>
            <a:ahLst/>
            <a:cxnLst/>
            <a:rect r="r" b="b" t="t" l="l"/>
            <a:pathLst>
              <a:path h="739685" w="17490277">
                <a:moveTo>
                  <a:pt x="0" y="0"/>
                </a:moveTo>
                <a:lnTo>
                  <a:pt x="17490276" y="0"/>
                </a:lnTo>
                <a:lnTo>
                  <a:pt x="17490276" y="739685"/>
                </a:lnTo>
                <a:lnTo>
                  <a:pt x="0" y="7396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56087" y="4519556"/>
            <a:ext cx="14491551" cy="5467337"/>
          </a:xfrm>
          <a:custGeom>
            <a:avLst/>
            <a:gdLst/>
            <a:ahLst/>
            <a:cxnLst/>
            <a:rect r="r" b="b" t="t" l="l"/>
            <a:pathLst>
              <a:path h="5467337" w="14491551">
                <a:moveTo>
                  <a:pt x="0" y="0"/>
                </a:moveTo>
                <a:lnTo>
                  <a:pt x="14491550" y="0"/>
                </a:lnTo>
                <a:lnTo>
                  <a:pt x="14491550" y="5467338"/>
                </a:lnTo>
                <a:lnTo>
                  <a:pt x="0" y="54673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2338" y="243807"/>
            <a:ext cx="8466855" cy="103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64"/>
              </a:lnSpc>
              <a:spcBef>
                <a:spcPct val="0"/>
              </a:spcBef>
            </a:pPr>
            <a:r>
              <a:rPr lang="en-US" sz="6046">
                <a:solidFill>
                  <a:srgbClr val="272B64"/>
                </a:solidFill>
                <a:latin typeface="Raleway Bold"/>
              </a:rPr>
              <a:t>KẾT QUẢ PHÂN TÍCH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2338" y="1231021"/>
            <a:ext cx="133316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272B64"/>
                </a:solidFill>
                <a:latin typeface="Raleway"/>
              </a:rPr>
              <a:t>File excel chứa thông tin cụ thể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9231" y="8886586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4" y="0"/>
                </a:lnTo>
                <a:lnTo>
                  <a:pt x="2008504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54349" y="274647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4" y="0"/>
                </a:lnTo>
                <a:lnTo>
                  <a:pt x="2008504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2189" y="2326846"/>
            <a:ext cx="17483622" cy="1393080"/>
          </a:xfrm>
          <a:custGeom>
            <a:avLst/>
            <a:gdLst/>
            <a:ahLst/>
            <a:cxnLst/>
            <a:rect r="r" b="b" t="t" l="l"/>
            <a:pathLst>
              <a:path h="1393080" w="17483622">
                <a:moveTo>
                  <a:pt x="0" y="0"/>
                </a:moveTo>
                <a:lnTo>
                  <a:pt x="17483622" y="0"/>
                </a:lnTo>
                <a:lnTo>
                  <a:pt x="17483622" y="1393080"/>
                </a:lnTo>
                <a:lnTo>
                  <a:pt x="0" y="1393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87735" y="6760346"/>
            <a:ext cx="13188696" cy="1398169"/>
          </a:xfrm>
          <a:custGeom>
            <a:avLst/>
            <a:gdLst/>
            <a:ahLst/>
            <a:cxnLst/>
            <a:rect r="r" b="b" t="t" l="l"/>
            <a:pathLst>
              <a:path h="1398169" w="13188696">
                <a:moveTo>
                  <a:pt x="0" y="0"/>
                </a:moveTo>
                <a:lnTo>
                  <a:pt x="13188696" y="0"/>
                </a:lnTo>
                <a:lnTo>
                  <a:pt x="13188696" y="1398169"/>
                </a:lnTo>
                <a:lnTo>
                  <a:pt x="0" y="13981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2189" y="4672925"/>
            <a:ext cx="17406581" cy="1371197"/>
          </a:xfrm>
          <a:custGeom>
            <a:avLst/>
            <a:gdLst/>
            <a:ahLst/>
            <a:cxnLst/>
            <a:rect r="r" b="b" t="t" l="l"/>
            <a:pathLst>
              <a:path h="1371197" w="17406581">
                <a:moveTo>
                  <a:pt x="0" y="0"/>
                </a:moveTo>
                <a:lnTo>
                  <a:pt x="17406580" y="0"/>
                </a:lnTo>
                <a:lnTo>
                  <a:pt x="17406580" y="1371197"/>
                </a:lnTo>
                <a:lnTo>
                  <a:pt x="0" y="13711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2338" y="243807"/>
            <a:ext cx="8466855" cy="103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64"/>
              </a:lnSpc>
              <a:spcBef>
                <a:spcPct val="0"/>
              </a:spcBef>
            </a:pPr>
            <a:r>
              <a:rPr lang="en-US" sz="6046">
                <a:solidFill>
                  <a:srgbClr val="272B64"/>
                </a:solidFill>
                <a:latin typeface="Raleway Bold"/>
              </a:rPr>
              <a:t>KẾT QUẢ PHÂN TÍCH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2338" y="1231021"/>
            <a:ext cx="133316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272B64"/>
                </a:solidFill>
                <a:latin typeface="Raleway"/>
              </a:rPr>
              <a:t>Kết quả so sánh từng app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69701" y="2280213"/>
            <a:ext cx="10749819" cy="9034052"/>
            <a:chOff x="0" y="0"/>
            <a:chExt cx="2831228" cy="23793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1228" cy="2379339"/>
            </a:xfrm>
            <a:custGeom>
              <a:avLst/>
              <a:gdLst/>
              <a:ahLst/>
              <a:cxnLst/>
              <a:rect r="r" b="b" t="t" l="l"/>
              <a:pathLst>
                <a:path h="2379339" w="2831228">
                  <a:moveTo>
                    <a:pt x="0" y="0"/>
                  </a:moveTo>
                  <a:lnTo>
                    <a:pt x="2831228" y="0"/>
                  </a:lnTo>
                  <a:lnTo>
                    <a:pt x="2831228" y="2379339"/>
                  </a:lnTo>
                  <a:lnTo>
                    <a:pt x="0" y="2379339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464881" y="2194488"/>
            <a:ext cx="10635977" cy="5832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2B64"/>
                </a:solidFill>
                <a:latin typeface="Raleway"/>
              </a:rPr>
              <a:t>Thu thập và xác định lượng dữ liệu người dùng được ứng dụng tạo và lưu giữ sau khi đăng ký,  đăng nhập và sử dụng ứng dụng </a:t>
            </a:r>
          </a:p>
          <a:p>
            <a:pPr algn="just">
              <a:lnSpc>
                <a:spcPts val="4759"/>
              </a:lnSpc>
            </a:pP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2B64"/>
                </a:solidFill>
                <a:latin typeface="Raleway"/>
              </a:rPr>
              <a:t>Hướng phát triển: điều tra trên nhiều phương pháp và công cụ khác nhau như DroidSpotter, Viaextract, Mobile Phone Examiner,… để lấy dữ liệu từ thiết bị; viết ứng dụng đơn giản phân tích fitness apps</a:t>
            </a:r>
          </a:p>
          <a:p>
            <a:pPr algn="just">
              <a:lnSpc>
                <a:spcPts val="3311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1037025" y="-1050126"/>
            <a:ext cx="10749819" cy="2100252"/>
            <a:chOff x="0" y="0"/>
            <a:chExt cx="2831228" cy="5531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31228" cy="553153"/>
            </a:xfrm>
            <a:custGeom>
              <a:avLst/>
              <a:gdLst/>
              <a:ahLst/>
              <a:cxnLst/>
              <a:rect r="r" b="b" t="t" l="l"/>
              <a:pathLst>
                <a:path h="553153" w="2831228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192712" y="0"/>
            <a:ext cx="8896135" cy="7276391"/>
          </a:xfrm>
          <a:custGeom>
            <a:avLst/>
            <a:gdLst/>
            <a:ahLst/>
            <a:cxnLst/>
            <a:rect r="r" b="b" t="t" l="l"/>
            <a:pathLst>
              <a:path h="7276391" w="8896135">
                <a:moveTo>
                  <a:pt x="0" y="0"/>
                </a:moveTo>
                <a:lnTo>
                  <a:pt x="8896135" y="0"/>
                </a:lnTo>
                <a:lnTo>
                  <a:pt x="8896135" y="7276391"/>
                </a:lnTo>
                <a:lnTo>
                  <a:pt x="0" y="7276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1" t="0" r="-62033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667716" y="1058411"/>
            <a:ext cx="7031008" cy="1080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13"/>
              </a:lnSpc>
              <a:spcBef>
                <a:spcPct val="0"/>
              </a:spcBef>
            </a:pPr>
            <a:r>
              <a:rPr lang="en-US" sz="6223">
                <a:solidFill>
                  <a:srgbClr val="272B64"/>
                </a:solidFill>
                <a:latin typeface="Raleway Bold"/>
              </a:rPr>
              <a:t>KẾT LUẬN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44852" y="4419582"/>
            <a:ext cx="10749819" cy="2100252"/>
            <a:chOff x="0" y="0"/>
            <a:chExt cx="2831228" cy="5531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1228" cy="553153"/>
            </a:xfrm>
            <a:custGeom>
              <a:avLst/>
              <a:gdLst/>
              <a:ahLst/>
              <a:cxnLst/>
              <a:rect r="r" b="b" t="t" l="l"/>
              <a:pathLst>
                <a:path h="553153" w="2831228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40384" y="4426295"/>
            <a:ext cx="12358756" cy="186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78"/>
              </a:lnSpc>
              <a:spcBef>
                <a:spcPct val="0"/>
              </a:spcBef>
            </a:pPr>
            <a:r>
              <a:rPr lang="en-US" sz="10841">
                <a:solidFill>
                  <a:srgbClr val="E8F0FF"/>
                </a:solidFill>
                <a:latin typeface="Raleway Bold"/>
              </a:rPr>
              <a:t>THANK YOU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010076" y="9236874"/>
            <a:ext cx="10749819" cy="2100252"/>
            <a:chOff x="0" y="0"/>
            <a:chExt cx="2831228" cy="5531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31228" cy="553153"/>
            </a:xfrm>
            <a:custGeom>
              <a:avLst/>
              <a:gdLst/>
              <a:ahLst/>
              <a:cxnLst/>
              <a:rect r="r" b="b" t="t" l="l"/>
              <a:pathLst>
                <a:path h="553153" w="2831228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3341957" y="-1050126"/>
            <a:ext cx="10749819" cy="2100252"/>
            <a:chOff x="0" y="0"/>
            <a:chExt cx="2831228" cy="5531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31228" cy="553153"/>
            </a:xfrm>
            <a:custGeom>
              <a:avLst/>
              <a:gdLst/>
              <a:ahLst/>
              <a:cxnLst/>
              <a:rect r="r" b="b" t="t" l="l"/>
              <a:pathLst>
                <a:path h="553153" w="2831228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324454" y="7821437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5" y="0"/>
                </a:lnTo>
                <a:lnTo>
                  <a:pt x="2008505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929161" y="1512007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75240" y="3525717"/>
            <a:ext cx="4447014" cy="2772202"/>
            <a:chOff x="0" y="0"/>
            <a:chExt cx="5929352" cy="369627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6242" t="0" r="17149" b="37735"/>
            <a:stretch>
              <a:fillRect/>
            </a:stretch>
          </p:blipFill>
          <p:spPr>
            <a:xfrm flipH="false" flipV="false">
              <a:off x="0" y="0"/>
              <a:ext cx="5929352" cy="369627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788720" y="3525717"/>
            <a:ext cx="4447014" cy="2772202"/>
            <a:chOff x="0" y="0"/>
            <a:chExt cx="5929352" cy="369627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22562" t="8791" r="10564" b="17043"/>
            <a:stretch>
              <a:fillRect/>
            </a:stretch>
          </p:blipFill>
          <p:spPr>
            <a:xfrm flipH="false" flipV="false">
              <a:off x="0" y="0"/>
              <a:ext cx="5929352" cy="3696270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1028700" y="8708700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54467" y="8700445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75773" y="1516846"/>
            <a:ext cx="7736455" cy="1237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24"/>
              </a:lnSpc>
              <a:spcBef>
                <a:spcPct val="0"/>
              </a:spcBef>
            </a:pPr>
            <a:r>
              <a:rPr lang="en-US" sz="7160">
                <a:solidFill>
                  <a:srgbClr val="272B64"/>
                </a:solidFill>
                <a:latin typeface="Raleway Bold"/>
              </a:rPr>
              <a:t>TEAM MEMBER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71382" y="6516252"/>
            <a:ext cx="4854729" cy="57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2"/>
              </a:lnSpc>
              <a:spcBef>
                <a:spcPct val="0"/>
              </a:spcBef>
            </a:pPr>
            <a:r>
              <a:rPr lang="en-US" sz="3422">
                <a:solidFill>
                  <a:srgbClr val="272B64"/>
                </a:solidFill>
                <a:latin typeface="Raleway Bold"/>
              </a:rPr>
              <a:t>Võ Duy Nhất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62161" y="6516252"/>
            <a:ext cx="5100132" cy="57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2"/>
              </a:lnSpc>
              <a:spcBef>
                <a:spcPct val="0"/>
              </a:spcBef>
            </a:pPr>
            <a:r>
              <a:rPr lang="en-US" sz="3422">
                <a:solidFill>
                  <a:srgbClr val="272B64"/>
                </a:solidFill>
                <a:latin typeface="Raleway Bold"/>
              </a:rPr>
              <a:t>Nguyễn Trần Anh Kha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15641" y="7314390"/>
            <a:ext cx="3966211" cy="473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2"/>
              </a:lnSpc>
              <a:spcBef>
                <a:spcPct val="0"/>
              </a:spcBef>
            </a:pPr>
            <a:r>
              <a:rPr lang="en-US" sz="2730">
                <a:solidFill>
                  <a:srgbClr val="272B64"/>
                </a:solidFill>
                <a:latin typeface="Raleway"/>
              </a:rPr>
              <a:t>20521711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29122" y="7314390"/>
            <a:ext cx="3966211" cy="473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2"/>
              </a:lnSpc>
              <a:spcBef>
                <a:spcPct val="0"/>
              </a:spcBef>
            </a:pPr>
            <a:r>
              <a:rPr lang="en-US" sz="2730">
                <a:solidFill>
                  <a:srgbClr val="272B64"/>
                </a:solidFill>
                <a:latin typeface="Raleway"/>
              </a:rPr>
              <a:t>20520563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55414" y="8840762"/>
            <a:ext cx="10184208" cy="1087645"/>
            <a:chOff x="0" y="0"/>
            <a:chExt cx="2682261" cy="2864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2261" cy="286458"/>
            </a:xfrm>
            <a:custGeom>
              <a:avLst/>
              <a:gdLst/>
              <a:ahLst/>
              <a:cxnLst/>
              <a:rect r="r" b="b" t="t" l="l"/>
              <a:pathLst>
                <a:path h="286458" w="2682261">
                  <a:moveTo>
                    <a:pt x="0" y="0"/>
                  </a:moveTo>
                  <a:lnTo>
                    <a:pt x="2682261" y="0"/>
                  </a:lnTo>
                  <a:lnTo>
                    <a:pt x="2682261" y="286458"/>
                  </a:lnTo>
                  <a:lnTo>
                    <a:pt x="0" y="286458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296058" y="-478324"/>
            <a:ext cx="10184208" cy="1507024"/>
            <a:chOff x="0" y="0"/>
            <a:chExt cx="2682261" cy="3969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82261" cy="396912"/>
            </a:xfrm>
            <a:custGeom>
              <a:avLst/>
              <a:gdLst/>
              <a:ahLst/>
              <a:cxnLst/>
              <a:rect r="r" b="b" t="t" l="l"/>
              <a:pathLst>
                <a:path h="396912" w="2682261">
                  <a:moveTo>
                    <a:pt x="0" y="0"/>
                  </a:moveTo>
                  <a:lnTo>
                    <a:pt x="2682261" y="0"/>
                  </a:lnTo>
                  <a:lnTo>
                    <a:pt x="2682261" y="396912"/>
                  </a:lnTo>
                  <a:lnTo>
                    <a:pt x="0" y="396912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379966" y="609321"/>
            <a:ext cx="6168426" cy="8775263"/>
            <a:chOff x="0" y="0"/>
            <a:chExt cx="8224568" cy="11700351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30259" t="0" r="30259" b="0"/>
            <a:stretch>
              <a:fillRect/>
            </a:stretch>
          </p:blipFill>
          <p:spPr>
            <a:xfrm flipH="false" flipV="false">
              <a:off x="0" y="0"/>
              <a:ext cx="8224568" cy="11700351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535111" y="2089575"/>
            <a:ext cx="8382234" cy="912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68"/>
              </a:lnSpc>
              <a:spcBef>
                <a:spcPct val="0"/>
              </a:spcBef>
            </a:pPr>
            <a:r>
              <a:rPr lang="en-US" sz="5334">
                <a:solidFill>
                  <a:srgbClr val="00384D"/>
                </a:solidFill>
                <a:latin typeface="Raleway Bold"/>
              </a:rPr>
              <a:t>NỘI DUNG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4207" y="3365182"/>
            <a:ext cx="3062405" cy="640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1442" indent="-395721" lvl="1">
              <a:lnSpc>
                <a:spcPts val="5132"/>
              </a:lnSpc>
              <a:buFont typeface="Arial"/>
              <a:buChar char="•"/>
            </a:pPr>
            <a:r>
              <a:rPr lang="en-US" sz="3665">
                <a:solidFill>
                  <a:srgbClr val="00384D"/>
                </a:solidFill>
                <a:latin typeface="Raleway"/>
              </a:rPr>
              <a:t>Giới thiệu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3641" y="6491119"/>
            <a:ext cx="3062405" cy="640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1442" indent="-395721" lvl="1">
              <a:lnSpc>
                <a:spcPts val="5132"/>
              </a:lnSpc>
              <a:buFont typeface="Arial"/>
              <a:buChar char="•"/>
            </a:pPr>
            <a:r>
              <a:rPr lang="en-US" sz="3665">
                <a:solidFill>
                  <a:srgbClr val="00384D"/>
                </a:solidFill>
                <a:latin typeface="Raleway"/>
              </a:rPr>
              <a:t>Kết luận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4207" y="5369948"/>
            <a:ext cx="4786162" cy="640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1442" indent="-395721" lvl="1">
              <a:lnSpc>
                <a:spcPts val="5132"/>
              </a:lnSpc>
              <a:buFont typeface="Arial"/>
              <a:buChar char="•"/>
            </a:pPr>
            <a:r>
              <a:rPr lang="en-US" sz="3665">
                <a:solidFill>
                  <a:srgbClr val="00384D"/>
                </a:solidFill>
                <a:latin typeface="Raleway"/>
              </a:rPr>
              <a:t>Kết quả phân tích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3641" y="4356639"/>
            <a:ext cx="4776728" cy="640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1442" indent="-395721" lvl="1">
              <a:lnSpc>
                <a:spcPts val="5132"/>
              </a:lnSpc>
              <a:buFont typeface="Arial"/>
              <a:buChar char="•"/>
            </a:pPr>
            <a:r>
              <a:rPr lang="en-US" sz="3665">
                <a:solidFill>
                  <a:srgbClr val="00384D"/>
                </a:solidFill>
                <a:latin typeface="Raleway"/>
              </a:rPr>
              <a:t>Cài đặt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28700" y="8708700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44117" y="495977"/>
            <a:ext cx="10749819" cy="2100252"/>
            <a:chOff x="0" y="0"/>
            <a:chExt cx="2831228" cy="5531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1228" cy="553153"/>
            </a:xfrm>
            <a:custGeom>
              <a:avLst/>
              <a:gdLst/>
              <a:ahLst/>
              <a:cxnLst/>
              <a:rect r="r" b="b" t="t" l="l"/>
              <a:pathLst>
                <a:path h="553153" w="2831228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988999"/>
            <a:ext cx="7226519" cy="8269301"/>
            <a:chOff x="0" y="0"/>
            <a:chExt cx="9635358" cy="1102573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2376" t="0" r="2376" b="0"/>
            <a:stretch>
              <a:fillRect/>
            </a:stretch>
          </p:blipFill>
          <p:spPr>
            <a:xfrm flipH="false" flipV="false">
              <a:off x="0" y="0"/>
              <a:ext cx="9635358" cy="11025735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9454573" y="1061855"/>
            <a:ext cx="4146114" cy="863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3"/>
              </a:lnSpc>
              <a:spcBef>
                <a:spcPct val="0"/>
              </a:spcBef>
            </a:pPr>
            <a:r>
              <a:rPr lang="en-US" sz="4995">
                <a:solidFill>
                  <a:srgbClr val="272B64"/>
                </a:solidFill>
                <a:latin typeface="Raleway Bold"/>
              </a:rPr>
              <a:t>GIỚI THIỆU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05702" y="2510504"/>
            <a:ext cx="8857013" cy="600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2B64"/>
                </a:solidFill>
                <a:latin typeface="Raleway"/>
              </a:rPr>
              <a:t>Sự phát triển của smart phone đã trở thành công cụ theo dõi sức khỏe bản thân mạnh mẽ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72B64"/>
                </a:solidFill>
                <a:latin typeface="Raleway"/>
              </a:rPr>
              <a:t>Tạo ra một lượng dữ liệu khổng lồ và xúc tác cho việc tổng hợp dữ liệu của người dùng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272B64"/>
                </a:solidFill>
                <a:latin typeface="Raleway"/>
              </a:rPr>
              <a:t>=&gt; Cần phân tích forensic xem chúng có những thông tin hữu ích nào cho việc nghiên cứu và phát triển cũng như phục hồi thông tin người dùng, email, ...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966104" y="9258300"/>
            <a:ext cx="10749819" cy="2100252"/>
            <a:chOff x="0" y="0"/>
            <a:chExt cx="2831228" cy="5531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31228" cy="553153"/>
            </a:xfrm>
            <a:custGeom>
              <a:avLst/>
              <a:gdLst/>
              <a:ahLst/>
              <a:cxnLst/>
              <a:rect r="r" b="b" t="t" l="l"/>
              <a:pathLst>
                <a:path h="553153" w="2831228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336761" y="1028700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10365" y="2706310"/>
            <a:ext cx="12267270" cy="7050605"/>
            <a:chOff x="0" y="0"/>
            <a:chExt cx="16356360" cy="940080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421" r="0" b="2421"/>
            <a:stretch>
              <a:fillRect/>
            </a:stretch>
          </p:blipFill>
          <p:spPr>
            <a:xfrm flipH="false" flipV="false">
              <a:off x="0" y="0"/>
              <a:ext cx="16356360" cy="9400806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5774200" y="611852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4823" y="1292254"/>
            <a:ext cx="15651404" cy="1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272B64"/>
                </a:solidFill>
                <a:latin typeface="Raleway"/>
              </a:rPr>
              <a:t>Sử dụng MOBLIedit (version 7.4.1.21502) để tiến hành phân tích trên fitness apps: Adidas Running, MapMyFitness, MyFitnessPal, Runkeeper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3368" y="497552"/>
            <a:ext cx="7743996" cy="880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22"/>
              </a:lnSpc>
              <a:spcBef>
                <a:spcPct val="0"/>
              </a:spcBef>
            </a:pPr>
            <a:r>
              <a:rPr lang="en-US" sz="5087">
                <a:solidFill>
                  <a:srgbClr val="272B64"/>
                </a:solidFill>
                <a:latin typeface="Raleway Bold"/>
              </a:rPr>
              <a:t>CÀI ĐẶT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74200" y="611852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52312" y="1711052"/>
            <a:ext cx="12783375" cy="8374433"/>
          </a:xfrm>
          <a:custGeom>
            <a:avLst/>
            <a:gdLst/>
            <a:ahLst/>
            <a:cxnLst/>
            <a:rect r="r" b="b" t="t" l="l"/>
            <a:pathLst>
              <a:path h="8374433" w="12783375">
                <a:moveTo>
                  <a:pt x="0" y="0"/>
                </a:moveTo>
                <a:lnTo>
                  <a:pt x="12783376" y="0"/>
                </a:lnTo>
                <a:lnTo>
                  <a:pt x="12783376" y="8374433"/>
                </a:lnTo>
                <a:lnTo>
                  <a:pt x="0" y="8374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0137" y="497552"/>
            <a:ext cx="7743996" cy="880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22"/>
              </a:lnSpc>
              <a:spcBef>
                <a:spcPct val="0"/>
              </a:spcBef>
            </a:pPr>
            <a:r>
              <a:rPr lang="en-US" sz="5087">
                <a:solidFill>
                  <a:srgbClr val="272B64"/>
                </a:solidFill>
                <a:latin typeface="Raleway Bold"/>
              </a:rPr>
              <a:t>CÀI ĐẶT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23021" y="479100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55928" y="1783017"/>
            <a:ext cx="13776144" cy="8137109"/>
          </a:xfrm>
          <a:custGeom>
            <a:avLst/>
            <a:gdLst/>
            <a:ahLst/>
            <a:cxnLst/>
            <a:rect r="r" b="b" t="t" l="l"/>
            <a:pathLst>
              <a:path h="8137109" w="13776144">
                <a:moveTo>
                  <a:pt x="0" y="0"/>
                </a:moveTo>
                <a:lnTo>
                  <a:pt x="13776144" y="0"/>
                </a:lnTo>
                <a:lnTo>
                  <a:pt x="13776144" y="8137109"/>
                </a:lnTo>
                <a:lnTo>
                  <a:pt x="0" y="8137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3368" y="497552"/>
            <a:ext cx="7743996" cy="880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22"/>
              </a:lnSpc>
              <a:spcBef>
                <a:spcPct val="0"/>
              </a:spcBef>
            </a:pPr>
            <a:r>
              <a:rPr lang="en-US" sz="5087">
                <a:solidFill>
                  <a:srgbClr val="272B64"/>
                </a:solidFill>
                <a:latin typeface="Raleway Bold"/>
              </a:rPr>
              <a:t>CÀI ĐẶT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0327" y="479100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69076" y="1760673"/>
            <a:ext cx="13601551" cy="8173832"/>
          </a:xfrm>
          <a:custGeom>
            <a:avLst/>
            <a:gdLst/>
            <a:ahLst/>
            <a:cxnLst/>
            <a:rect r="r" b="b" t="t" l="l"/>
            <a:pathLst>
              <a:path h="8173832" w="13601551">
                <a:moveTo>
                  <a:pt x="0" y="0"/>
                </a:moveTo>
                <a:lnTo>
                  <a:pt x="13601551" y="0"/>
                </a:lnTo>
                <a:lnTo>
                  <a:pt x="13601551" y="8173831"/>
                </a:lnTo>
                <a:lnTo>
                  <a:pt x="0" y="8173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8957" y="497552"/>
            <a:ext cx="7743996" cy="880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22"/>
              </a:lnSpc>
              <a:spcBef>
                <a:spcPct val="0"/>
              </a:spcBef>
            </a:pPr>
            <a:r>
              <a:rPr lang="en-US" sz="5087">
                <a:solidFill>
                  <a:srgbClr val="272B64"/>
                </a:solidFill>
                <a:latin typeface="Raleway Bold"/>
              </a:rPr>
              <a:t>CÀI ĐẶT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9231" y="8886586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4" y="0"/>
                </a:lnTo>
                <a:lnTo>
                  <a:pt x="2008504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68480" y="367632"/>
            <a:ext cx="2008504" cy="1099200"/>
          </a:xfrm>
          <a:custGeom>
            <a:avLst/>
            <a:gdLst/>
            <a:ahLst/>
            <a:cxnLst/>
            <a:rect r="r" b="b" t="t" l="l"/>
            <a:pathLst>
              <a:path h="1099200" w="2008504">
                <a:moveTo>
                  <a:pt x="0" y="0"/>
                </a:moveTo>
                <a:lnTo>
                  <a:pt x="2008505" y="0"/>
                </a:lnTo>
                <a:lnTo>
                  <a:pt x="2008505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48079" y="2057400"/>
            <a:ext cx="11791841" cy="8229600"/>
          </a:xfrm>
          <a:custGeom>
            <a:avLst/>
            <a:gdLst/>
            <a:ahLst/>
            <a:cxnLst/>
            <a:rect r="r" b="b" t="t" l="l"/>
            <a:pathLst>
              <a:path h="8229600" w="11791841">
                <a:moveTo>
                  <a:pt x="0" y="0"/>
                </a:moveTo>
                <a:lnTo>
                  <a:pt x="11791842" y="0"/>
                </a:lnTo>
                <a:lnTo>
                  <a:pt x="117918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2338" y="243807"/>
            <a:ext cx="8466855" cy="103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64"/>
              </a:lnSpc>
              <a:spcBef>
                <a:spcPct val="0"/>
              </a:spcBef>
            </a:pPr>
            <a:r>
              <a:rPr lang="en-US" sz="6046">
                <a:solidFill>
                  <a:srgbClr val="272B64"/>
                </a:solidFill>
                <a:latin typeface="Raleway Bold"/>
              </a:rPr>
              <a:t>KẾT QUẢ PHÂN TÍCH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2338" y="1381106"/>
            <a:ext cx="1333167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272B64"/>
                </a:solidFill>
                <a:latin typeface="Raleway"/>
              </a:rPr>
              <a:t>Trích xuất thông tin về tất cả các app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DAFlCrq3Hi4</dc:identifier>
  <dcterms:modified xsi:type="dcterms:W3CDTF">2011-08-01T06:04:30Z</dcterms:modified>
  <cp:revision>1</cp:revision>
  <dc:title>Forensic analysis of Fitness Applications on Android</dc:title>
</cp:coreProperties>
</file>